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7" r:id="rId6"/>
    <p:sldId id="269" r:id="rId7"/>
    <p:sldId id="266" r:id="rId8"/>
    <p:sldId id="265" r:id="rId9"/>
    <p:sldId id="261" r:id="rId10"/>
    <p:sldId id="268" r:id="rId11"/>
  </p:sldIdLst>
  <p:sldSz cx="15243175" cy="8577263"/>
  <p:notesSz cx="6858000" cy="9144000"/>
  <p:defaultTextStyle>
    <a:defPPr>
      <a:defRPr lang="en-US"/>
    </a:defPPr>
    <a:lvl1pPr marL="0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80541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61081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41622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722162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402703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83244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763787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444328" algn="l" defTabSz="1361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4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>
      <p:cViewPr>
        <p:scale>
          <a:sx n="33" d="100"/>
          <a:sy n="33" d="100"/>
        </p:scale>
        <p:origin x="2266" y="931"/>
      </p:cViewPr>
      <p:guideLst>
        <p:guide orient="horz" pos="2702"/>
        <p:guide pos="4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40" y="2664512"/>
            <a:ext cx="12956700" cy="18385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477" y="4860449"/>
            <a:ext cx="10670225" cy="21919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1302" y="343489"/>
            <a:ext cx="3429715" cy="73184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160" y="343489"/>
            <a:ext cx="10035090" cy="73184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06" y="5511686"/>
            <a:ext cx="12956700" cy="170354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106" y="3635411"/>
            <a:ext cx="12956700" cy="187627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8054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6108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416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21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27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832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637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443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160" y="2001362"/>
            <a:ext cx="6732400" cy="566059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8615" y="2001362"/>
            <a:ext cx="6732400" cy="566059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6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60" y="1919958"/>
            <a:ext cx="6735048" cy="80014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0541" indent="0">
              <a:buNone/>
              <a:defRPr sz="2900" b="1"/>
            </a:lvl2pPr>
            <a:lvl3pPr marL="1361081" indent="0">
              <a:buNone/>
              <a:defRPr sz="2600" b="1"/>
            </a:lvl3pPr>
            <a:lvl4pPr marL="2041622" indent="0">
              <a:buNone/>
              <a:defRPr sz="2300" b="1"/>
            </a:lvl4pPr>
            <a:lvl5pPr marL="2722162" indent="0">
              <a:buNone/>
              <a:defRPr sz="2300" b="1"/>
            </a:lvl5pPr>
            <a:lvl6pPr marL="3402703" indent="0">
              <a:buNone/>
              <a:defRPr sz="2300" b="1"/>
            </a:lvl6pPr>
            <a:lvl7pPr marL="4083244" indent="0">
              <a:buNone/>
              <a:defRPr sz="2300" b="1"/>
            </a:lvl7pPr>
            <a:lvl8pPr marL="4763787" indent="0">
              <a:buNone/>
              <a:defRPr sz="2300" b="1"/>
            </a:lvl8pPr>
            <a:lvl9pPr marL="544432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60" y="2720104"/>
            <a:ext cx="6735048" cy="4941854"/>
          </a:xfrm>
        </p:spPr>
        <p:txBody>
          <a:bodyPr/>
          <a:lstStyle>
            <a:lvl1pPr>
              <a:defRPr sz="36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3323" y="1919958"/>
            <a:ext cx="6737697" cy="80014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0541" indent="0">
              <a:buNone/>
              <a:defRPr sz="2900" b="1"/>
            </a:lvl2pPr>
            <a:lvl3pPr marL="1361081" indent="0">
              <a:buNone/>
              <a:defRPr sz="2600" b="1"/>
            </a:lvl3pPr>
            <a:lvl4pPr marL="2041622" indent="0">
              <a:buNone/>
              <a:defRPr sz="2300" b="1"/>
            </a:lvl4pPr>
            <a:lvl5pPr marL="2722162" indent="0">
              <a:buNone/>
              <a:defRPr sz="2300" b="1"/>
            </a:lvl5pPr>
            <a:lvl6pPr marL="3402703" indent="0">
              <a:buNone/>
              <a:defRPr sz="2300" b="1"/>
            </a:lvl6pPr>
            <a:lvl7pPr marL="4083244" indent="0">
              <a:buNone/>
              <a:defRPr sz="2300" b="1"/>
            </a:lvl7pPr>
            <a:lvl8pPr marL="4763787" indent="0">
              <a:buNone/>
              <a:defRPr sz="2300" b="1"/>
            </a:lvl8pPr>
            <a:lvl9pPr marL="544432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3323" y="2720104"/>
            <a:ext cx="6737697" cy="4941854"/>
          </a:xfrm>
        </p:spPr>
        <p:txBody>
          <a:bodyPr/>
          <a:lstStyle>
            <a:lvl1pPr>
              <a:defRPr sz="36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60" y="341503"/>
            <a:ext cx="5014901" cy="1453369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659" y="341503"/>
            <a:ext cx="8521358" cy="7320456"/>
          </a:xfrm>
        </p:spPr>
        <p:txBody>
          <a:bodyPr/>
          <a:lstStyle>
            <a:lvl1pPr>
              <a:defRPr sz="4700"/>
            </a:lvl1pPr>
            <a:lvl2pPr>
              <a:defRPr sz="4200"/>
            </a:lvl2pPr>
            <a:lvl3pPr>
              <a:defRPr sz="36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60" y="1794872"/>
            <a:ext cx="5014901" cy="5867087"/>
          </a:xfrm>
        </p:spPr>
        <p:txBody>
          <a:bodyPr/>
          <a:lstStyle>
            <a:lvl1pPr marL="0" indent="0">
              <a:buNone/>
              <a:defRPr sz="2100"/>
            </a:lvl1pPr>
            <a:lvl2pPr marL="680541" indent="0">
              <a:buNone/>
              <a:defRPr sz="1800"/>
            </a:lvl2pPr>
            <a:lvl3pPr marL="1361081" indent="0">
              <a:buNone/>
              <a:defRPr sz="1600"/>
            </a:lvl3pPr>
            <a:lvl4pPr marL="2041622" indent="0">
              <a:buNone/>
              <a:defRPr sz="1300"/>
            </a:lvl4pPr>
            <a:lvl5pPr marL="2722162" indent="0">
              <a:buNone/>
              <a:defRPr sz="1300"/>
            </a:lvl5pPr>
            <a:lvl6pPr marL="3402703" indent="0">
              <a:buNone/>
              <a:defRPr sz="1300"/>
            </a:lvl6pPr>
            <a:lvl7pPr marL="4083244" indent="0">
              <a:buNone/>
              <a:defRPr sz="1300"/>
            </a:lvl7pPr>
            <a:lvl8pPr marL="4763787" indent="0">
              <a:buNone/>
              <a:defRPr sz="1300"/>
            </a:lvl8pPr>
            <a:lvl9pPr marL="544432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771" y="6004083"/>
            <a:ext cx="9145905" cy="70881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771" y="766396"/>
            <a:ext cx="9145905" cy="5146358"/>
          </a:xfrm>
        </p:spPr>
        <p:txBody>
          <a:bodyPr/>
          <a:lstStyle>
            <a:lvl1pPr marL="0" indent="0">
              <a:buNone/>
              <a:defRPr sz="4700"/>
            </a:lvl1pPr>
            <a:lvl2pPr marL="680541" indent="0">
              <a:buNone/>
              <a:defRPr sz="4200"/>
            </a:lvl2pPr>
            <a:lvl3pPr marL="1361081" indent="0">
              <a:buNone/>
              <a:defRPr sz="3600"/>
            </a:lvl3pPr>
            <a:lvl4pPr marL="2041622" indent="0">
              <a:buNone/>
              <a:defRPr sz="2900"/>
            </a:lvl4pPr>
            <a:lvl5pPr marL="2722162" indent="0">
              <a:buNone/>
              <a:defRPr sz="2900"/>
            </a:lvl5pPr>
            <a:lvl6pPr marL="3402703" indent="0">
              <a:buNone/>
              <a:defRPr sz="2900"/>
            </a:lvl6pPr>
            <a:lvl7pPr marL="4083244" indent="0">
              <a:buNone/>
              <a:defRPr sz="2900"/>
            </a:lvl7pPr>
            <a:lvl8pPr marL="4763787" indent="0">
              <a:buNone/>
              <a:defRPr sz="2900"/>
            </a:lvl8pPr>
            <a:lvl9pPr marL="5444328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771" y="6712900"/>
            <a:ext cx="9145905" cy="1006636"/>
          </a:xfrm>
        </p:spPr>
        <p:txBody>
          <a:bodyPr/>
          <a:lstStyle>
            <a:lvl1pPr marL="0" indent="0">
              <a:buNone/>
              <a:defRPr sz="2100"/>
            </a:lvl1pPr>
            <a:lvl2pPr marL="680541" indent="0">
              <a:buNone/>
              <a:defRPr sz="1800"/>
            </a:lvl2pPr>
            <a:lvl3pPr marL="1361081" indent="0">
              <a:buNone/>
              <a:defRPr sz="1600"/>
            </a:lvl3pPr>
            <a:lvl4pPr marL="2041622" indent="0">
              <a:buNone/>
              <a:defRPr sz="1300"/>
            </a:lvl4pPr>
            <a:lvl5pPr marL="2722162" indent="0">
              <a:buNone/>
              <a:defRPr sz="1300"/>
            </a:lvl5pPr>
            <a:lvl6pPr marL="3402703" indent="0">
              <a:buNone/>
              <a:defRPr sz="1300"/>
            </a:lvl6pPr>
            <a:lvl7pPr marL="4083244" indent="0">
              <a:buNone/>
              <a:defRPr sz="1300"/>
            </a:lvl7pPr>
            <a:lvl8pPr marL="4763787" indent="0">
              <a:buNone/>
              <a:defRPr sz="1300"/>
            </a:lvl8pPr>
            <a:lvl9pPr marL="544432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8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160" y="343488"/>
            <a:ext cx="13718860" cy="1429544"/>
          </a:xfrm>
          <a:prstGeom prst="rect">
            <a:avLst/>
          </a:prstGeom>
        </p:spPr>
        <p:txBody>
          <a:bodyPr vert="horz" lIns="136109" tIns="68053" rIns="136109" bIns="6805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60" y="2001362"/>
            <a:ext cx="13718860" cy="5660597"/>
          </a:xfrm>
          <a:prstGeom prst="rect">
            <a:avLst/>
          </a:prstGeom>
        </p:spPr>
        <p:txBody>
          <a:bodyPr vert="horz" lIns="136109" tIns="68053" rIns="136109" bIns="680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160" y="7949852"/>
            <a:ext cx="3556740" cy="456661"/>
          </a:xfrm>
          <a:prstGeom prst="rect">
            <a:avLst/>
          </a:prstGeom>
        </p:spPr>
        <p:txBody>
          <a:bodyPr vert="horz" lIns="136109" tIns="68053" rIns="136109" bIns="68053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F027-B3C3-4F50-ADB8-570816EFB0B2}" type="datetimeFigureOut">
              <a:rPr lang="en-US" smtClean="0"/>
              <a:t>2020/05/07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8087" y="7949852"/>
            <a:ext cx="4827005" cy="456661"/>
          </a:xfrm>
          <a:prstGeom prst="rect">
            <a:avLst/>
          </a:prstGeom>
        </p:spPr>
        <p:txBody>
          <a:bodyPr vert="horz" lIns="136109" tIns="68053" rIns="136109" bIns="68053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4275" y="7949852"/>
            <a:ext cx="3556740" cy="456661"/>
          </a:xfrm>
          <a:prstGeom prst="rect">
            <a:avLst/>
          </a:prstGeom>
        </p:spPr>
        <p:txBody>
          <a:bodyPr vert="horz" lIns="136109" tIns="68053" rIns="136109" bIns="68053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C6A8-691C-4192-91DB-1A6614E0E1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2380"/>
            <a:ext cx="15241587" cy="85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1081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405" indent="-510405" algn="l" defTabSz="13610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105880" indent="-425339" algn="l" defTabSz="13610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1352" indent="-340270" algn="l" defTabSz="13610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1892" indent="-340270" algn="l" defTabSz="13610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62433" indent="-340270" algn="l" defTabSz="1361081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42973" indent="-340270" algn="l" defTabSz="13610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517" indent="-340270" algn="l" defTabSz="13610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04057" indent="-340270" algn="l" defTabSz="13610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784598" indent="-340270" algn="l" defTabSz="13610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0541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081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41622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22162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02703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83244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787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44328" algn="l" defTabSz="1361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07187" y="2389812"/>
            <a:ext cx="11825639" cy="2122209"/>
          </a:xfrm>
          <a:prstGeom prst="rect">
            <a:avLst/>
          </a:prstGeom>
        </p:spPr>
        <p:txBody>
          <a:bodyPr vert="horz" lIns="136109" tIns="68053" rIns="136109" bIns="68053" rtlCol="0" anchor="ctr">
            <a:normAutofit/>
          </a:bodyPr>
          <a:lstStyle>
            <a:lvl1pPr algn="ctr" defTabSz="522488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0FDF151-4C47-4C42-96EA-33917D309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169"/>
            <a:ext cx="15243175" cy="101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24E51-5254-4B55-AF11-B110D5B347A8}"/>
              </a:ext>
            </a:extLst>
          </p:cNvPr>
          <p:cNvSpPr txBox="1"/>
          <p:nvPr/>
        </p:nvSpPr>
        <p:spPr>
          <a:xfrm>
            <a:off x="306387" y="326231"/>
            <a:ext cx="140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Academic writing for Honours</a:t>
            </a:r>
          </a:p>
        </p:txBody>
      </p:sp>
    </p:spTree>
    <p:extLst>
      <p:ext uri="{BB962C8B-B14F-4D97-AF65-F5344CB8AC3E}">
        <p14:creationId xmlns:p14="http://schemas.microsoft.com/office/powerpoint/2010/main" val="147066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7118-6442-449D-A1D9-052117B7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60" y="343488"/>
            <a:ext cx="13718860" cy="897143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82AB-8355-4E7F-84DA-C674D17F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7" y="1316832"/>
            <a:ext cx="14325600" cy="6345128"/>
          </a:xfrm>
        </p:spPr>
        <p:txBody>
          <a:bodyPr>
            <a:normAutofit/>
          </a:bodyPr>
          <a:lstStyle/>
          <a:p>
            <a:r>
              <a:rPr lang="en-US" sz="6000" dirty="0"/>
              <a:t>Cite sources and provide a list of references</a:t>
            </a:r>
          </a:p>
          <a:p>
            <a:r>
              <a:rPr lang="en-US" sz="6000" dirty="0"/>
              <a:t>Citing sources allow readers to identify the resources so they can independently verify and assess the quality of findings and conclusions based on your review of the literature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7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8966-DB10-4E07-A8F0-B0BDF8F9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57" y="-207169"/>
            <a:ext cx="13718860" cy="1429544"/>
          </a:xfrm>
        </p:spPr>
        <p:txBody>
          <a:bodyPr/>
          <a:lstStyle/>
          <a:p>
            <a:r>
              <a:rPr lang="en-US" dirty="0"/>
              <a:t>Academic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6104-86C8-4FE2-B663-670124804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1243806"/>
            <a:ext cx="14325600" cy="56605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is a concise, focused and well structured writing which define intellectual boundaries of a particular discipline</a:t>
            </a:r>
          </a:p>
          <a:p>
            <a:r>
              <a:rPr lang="en-US" dirty="0"/>
              <a:t>Its evidence is in a form of references which support what is written to propose theories and ideas </a:t>
            </a:r>
          </a:p>
          <a:p>
            <a:r>
              <a:rPr lang="en-US" dirty="0"/>
              <a:t>It uses of the third-person rather than first-person perspective</a:t>
            </a:r>
          </a:p>
          <a:p>
            <a:r>
              <a:rPr lang="en-US" dirty="0"/>
              <a:t>It has a clear on focus the research problem under investigation, </a:t>
            </a:r>
          </a:p>
          <a:p>
            <a:r>
              <a:rPr lang="en-US" dirty="0"/>
              <a:t>The first step to writing academically is to clearly define the purpose of the writing and the audience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4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D622-D2D2-44E8-904F-7DABB72A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4" y="97631"/>
            <a:ext cx="13718860" cy="104954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Arrange your points in logical order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2DDC-4E98-49BC-A9C8-0BD3AA2E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1147173"/>
            <a:ext cx="14401800" cy="6799057"/>
          </a:xfrm>
        </p:spPr>
        <p:txBody>
          <a:bodyPr>
            <a:normAutofit/>
          </a:bodyPr>
          <a:lstStyle/>
          <a:p>
            <a:r>
              <a:rPr lang="en-US" sz="4000" dirty="0"/>
              <a:t>Have a clear idea of what you want to say</a:t>
            </a:r>
          </a:p>
          <a:p>
            <a:r>
              <a:rPr lang="en-US" sz="4000" dirty="0"/>
              <a:t>Create a list of your main points </a:t>
            </a:r>
          </a:p>
          <a:p>
            <a:r>
              <a:rPr lang="en-US" sz="4000" dirty="0"/>
              <a:t>Think about what the reader needs to know </a:t>
            </a:r>
          </a:p>
          <a:p>
            <a:r>
              <a:rPr lang="en-US" sz="4000" dirty="0"/>
              <a:t>Once you have a clear idea of what is required for your project and you can start planning your research and gathering evidence</a:t>
            </a:r>
          </a:p>
          <a:p>
            <a:r>
              <a:rPr lang="en-US" sz="4000" dirty="0"/>
              <a:t>Find academic information from reliable, reviewed and published resources (journals, books, conference proceedings). </a:t>
            </a:r>
          </a:p>
          <a:p>
            <a:r>
              <a:rPr lang="en-US" sz="4000" dirty="0"/>
              <a:t>Avoid publications from predatory publishers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1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E2C8-9E1E-423C-97A4-9D253A16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57" y="173831"/>
            <a:ext cx="13718860" cy="120194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Write in structured paragraphs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9CE49-15D1-4488-A2E2-88A19334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375774"/>
            <a:ext cx="14173199" cy="6286185"/>
          </a:xfrm>
        </p:spPr>
        <p:txBody>
          <a:bodyPr>
            <a:normAutofit/>
          </a:bodyPr>
          <a:lstStyle/>
          <a:p>
            <a:r>
              <a:rPr lang="en-US" sz="4000" dirty="0"/>
              <a:t>Use paragraphs to structure your ideas</a:t>
            </a:r>
          </a:p>
          <a:p>
            <a:r>
              <a:rPr lang="en-US" sz="4000" dirty="0"/>
              <a:t>Each of the points or theme forms a different paragraph</a:t>
            </a:r>
          </a:p>
          <a:p>
            <a:r>
              <a:rPr lang="en-US" sz="4000" dirty="0"/>
              <a:t>From the first or second sentence make your point clear so that a reader can follow the line of reasoning</a:t>
            </a:r>
          </a:p>
          <a:p>
            <a:r>
              <a:rPr lang="en-US" sz="4000" dirty="0"/>
              <a:t>The rest of the paragraph should explain the point or theme in detail and provide relevant evidence/references</a:t>
            </a:r>
          </a:p>
          <a:p>
            <a:r>
              <a:rPr lang="en-US" sz="4000" dirty="0"/>
              <a:t> Evidence can be data, facts, quotations, arguments, statistics, research and theories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4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5BAD-CDD1-4E3D-A40A-13879D6F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-130969"/>
            <a:ext cx="13718860" cy="1429544"/>
          </a:xfrm>
        </p:spPr>
        <p:txBody>
          <a:bodyPr/>
          <a:lstStyle/>
          <a:p>
            <a:r>
              <a:rPr lang="en-US" dirty="0"/>
              <a:t>Use formal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5F91-E8FA-4D3C-81C4-D45AA09B4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7" y="1088231"/>
            <a:ext cx="14554200" cy="6705599"/>
          </a:xfrm>
        </p:spPr>
        <p:txBody>
          <a:bodyPr>
            <a:normAutofit/>
          </a:bodyPr>
          <a:lstStyle/>
          <a:p>
            <a:r>
              <a:rPr lang="en-US" sz="4400" dirty="0"/>
              <a:t>You are expected to use formal language and not </a:t>
            </a:r>
            <a:r>
              <a:rPr lang="en-US" sz="4400" dirty="0" err="1"/>
              <a:t>not</a:t>
            </a:r>
            <a:r>
              <a:rPr lang="en-US" sz="4400" dirty="0"/>
              <a:t> confrontational or dismissive language</a:t>
            </a:r>
          </a:p>
          <a:p>
            <a:r>
              <a:rPr lang="en-US" sz="4400" dirty="0"/>
              <a:t>Each subject discipline has certain writing styles and terms, that you will be used to as you progress with your degree </a:t>
            </a:r>
          </a:p>
          <a:p>
            <a:r>
              <a:rPr lang="en-US" sz="4400" dirty="0"/>
              <a:t>Do not use of long sentences and complicated vocabulary</a:t>
            </a:r>
          </a:p>
          <a:p>
            <a:r>
              <a:rPr lang="en-US" sz="4400" dirty="0"/>
              <a:t>Avoid using colloquialisms or slang terms or regional dialects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4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12CE-0829-4D0C-A469-39CA0A26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33F7-2E01-4238-9EA8-A9E1A696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60" y="1850232"/>
            <a:ext cx="13718860" cy="5811728"/>
          </a:xfrm>
        </p:spPr>
        <p:txBody>
          <a:bodyPr/>
          <a:lstStyle/>
          <a:p>
            <a:r>
              <a:rPr lang="en-US" sz="4800" dirty="0"/>
              <a:t>Write words out in full rather than shortening them. Instead of writing “can’t don't” or “isn't” you are expected to write “cannot, do not” or “is not”</a:t>
            </a:r>
          </a:p>
          <a:p>
            <a:r>
              <a:rPr lang="en-US" sz="4800" dirty="0"/>
              <a:t>Do not use personal nouns (e.g. I, me, you, us, we) may lead the reader to believe the study was overly subjective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7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6EB1-0200-4DCB-8072-3FA09E70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57" y="-283369"/>
            <a:ext cx="13718860" cy="1429544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Be concise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32E7C-CDCD-4A44-9601-5B657116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57" y="1012031"/>
            <a:ext cx="13718860" cy="6116528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Only include one main idea per sentence</a:t>
            </a:r>
          </a:p>
          <a:p>
            <a:pPr lvl="0"/>
            <a:r>
              <a:rPr lang="en-US" sz="4400" dirty="0"/>
              <a:t>Keep your sentences to a reasonable length</a:t>
            </a:r>
          </a:p>
          <a:p>
            <a:pPr lvl="0"/>
            <a:r>
              <a:rPr lang="en-US" sz="4400" dirty="0"/>
              <a:t>Express precisely what you mean</a:t>
            </a:r>
          </a:p>
          <a:p>
            <a:pPr lvl="0"/>
            <a:r>
              <a:rPr lang="en-US" sz="4400" dirty="0"/>
              <a:t>Long sentences can be difficult to follow and this may distract from your point</a:t>
            </a:r>
          </a:p>
          <a:p>
            <a:pPr lvl="0"/>
            <a:r>
              <a:rPr lang="en-US" sz="4400" dirty="0"/>
              <a:t>Avoid repetition</a:t>
            </a:r>
          </a:p>
          <a:p>
            <a:r>
              <a:rPr lang="en-US" sz="4400" dirty="0"/>
              <a:t>Avoid using redundant words</a:t>
            </a:r>
          </a:p>
        </p:txBody>
      </p:sp>
    </p:spTree>
    <p:extLst>
      <p:ext uri="{BB962C8B-B14F-4D97-AF65-F5344CB8AC3E}">
        <p14:creationId xmlns:p14="http://schemas.microsoft.com/office/powerpoint/2010/main" val="33427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C1A7-354E-4F7C-8A8D-7ADAD1CC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57" y="0"/>
            <a:ext cx="13718860" cy="108823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Summarise work of other writers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BE680-7D6B-477E-BB5F-A5C8F4BB6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7" y="1074493"/>
            <a:ext cx="14097000" cy="62324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Summary provides a shortened version of someone else’s work. Make sure that you:</a:t>
            </a:r>
          </a:p>
          <a:p>
            <a:pPr lvl="1"/>
            <a:r>
              <a:rPr lang="en-US" dirty="0"/>
              <a:t>identify the relevant points depending on your purpose</a:t>
            </a:r>
          </a:p>
          <a:p>
            <a:pPr lvl="1"/>
            <a:r>
              <a:rPr lang="en-US" dirty="0"/>
              <a:t>Write a shortened version, in your own words, to show your understanding</a:t>
            </a:r>
          </a:p>
          <a:p>
            <a:pPr lvl="1"/>
            <a:r>
              <a:rPr lang="en-US" dirty="0"/>
              <a:t>Include an in-text citation and reference to the original author</a:t>
            </a:r>
          </a:p>
          <a:p>
            <a:r>
              <a:rPr lang="en-US" dirty="0"/>
              <a:t>Revise, edit and proofread your work </a:t>
            </a:r>
          </a:p>
          <a:p>
            <a:pPr lvl="1"/>
            <a:r>
              <a:rPr lang="en-US" dirty="0"/>
              <a:t>Most writing will require several drafts and revisions in order to improve the clarity and quality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1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DB9A-2D21-4F73-A482-607F8863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0"/>
            <a:ext cx="13718860" cy="142954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2326-8C6A-4323-846E-B6DDA64B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51" y="1240631"/>
            <a:ext cx="13718860" cy="56605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conclusion brings together the main points </a:t>
            </a:r>
          </a:p>
          <a:p>
            <a:r>
              <a:rPr lang="en-US" dirty="0"/>
              <a:t>Highlights the key results, outputs, message from the project for a reader to take away </a:t>
            </a:r>
          </a:p>
          <a:p>
            <a:r>
              <a:rPr lang="en-US" dirty="0"/>
              <a:t>Identifies gaps or weaknesses or new ideas presented by the study</a:t>
            </a:r>
          </a:p>
          <a:p>
            <a:r>
              <a:rPr lang="en-US" dirty="0"/>
              <a:t>Recommends further research or investigation where appropriate</a:t>
            </a:r>
          </a:p>
          <a:p>
            <a:r>
              <a:rPr lang="en-US" dirty="0"/>
              <a:t>Use the present tense for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2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545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Academic writing</vt:lpstr>
      <vt:lpstr> Arrange your points in logical order </vt:lpstr>
      <vt:lpstr> Write in structured paragraphs </vt:lpstr>
      <vt:lpstr>Use formal language</vt:lpstr>
      <vt:lpstr>Language</vt:lpstr>
      <vt:lpstr> Be concise </vt:lpstr>
      <vt:lpstr> Summarise work of other writers </vt:lpstr>
      <vt:lpstr>Conclusion</vt:lpstr>
      <vt:lpstr>Referencing</vt:lpstr>
    </vt:vector>
  </TitlesOfParts>
  <Company>UNISA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Tyali, Phakama</dc:creator>
  <cp:lastModifiedBy>Mbatha, Khanyisile</cp:lastModifiedBy>
  <cp:revision>36</cp:revision>
  <dcterms:created xsi:type="dcterms:W3CDTF">2016-03-03T10:46:24Z</dcterms:created>
  <dcterms:modified xsi:type="dcterms:W3CDTF">2020-05-07T12:29:53Z</dcterms:modified>
</cp:coreProperties>
</file>